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B377-1BE3-4451-AD15-7D302E1DDA5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DA7C-8044-47C3-A433-669D6C6E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5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DA7C-8044-47C3-A433-669D6C6E17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4992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7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8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4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0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4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CCDE9B5-1800-4CE9-A00E-071F657F6E7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413DA22-02A1-456C-B75E-BD399EE44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5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8381" y="4815839"/>
            <a:ext cx="3893127" cy="1662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2490" y="454152"/>
            <a:ext cx="9418320" cy="404164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профилактике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девиантного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поведения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школьников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544" y="4865714"/>
            <a:ext cx="3352800" cy="16916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студентка группы 320Н/1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Строчкова Татьяна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7" y="464128"/>
            <a:ext cx="10446327" cy="5964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	</a:t>
            </a:r>
            <a:r>
              <a:rPr lang="ru-RU" sz="3200" b="1" dirty="0" smtClean="0"/>
              <a:t>Школа </a:t>
            </a:r>
            <a:r>
              <a:rPr lang="ru-RU" sz="3200" b="1" dirty="0"/>
              <a:t>в жизни ребенка </a:t>
            </a:r>
            <a:r>
              <a:rPr lang="ru-RU" sz="3200" b="1" dirty="0" smtClean="0"/>
              <a:t>занимает </a:t>
            </a:r>
            <a:r>
              <a:rPr lang="ru-RU" sz="3200" b="1" dirty="0"/>
              <a:t>довольно важное место. </a:t>
            </a:r>
            <a:r>
              <a:rPr lang="ru-RU" sz="3200" b="1" dirty="0" smtClean="0"/>
              <a:t>Внеурочная </a:t>
            </a:r>
            <a:r>
              <a:rPr lang="ru-RU" sz="3200" b="1" dirty="0"/>
              <a:t>работа помогает удовлетворять потребности детей в неформальном </a:t>
            </a:r>
            <a:r>
              <a:rPr lang="ru-RU" sz="3200" b="1" dirty="0" smtClean="0"/>
              <a:t>общении.</a:t>
            </a:r>
          </a:p>
          <a:p>
            <a:pPr marL="0" indent="0">
              <a:buNone/>
            </a:pPr>
            <a:r>
              <a:rPr lang="ru-RU" sz="3200" b="1" dirty="0" smtClean="0"/>
              <a:t>	Организация </a:t>
            </a:r>
            <a:r>
              <a:rPr lang="ru-RU" sz="3200" b="1" dirty="0"/>
              <a:t>внеурочной деятельности </a:t>
            </a:r>
            <a:r>
              <a:rPr lang="ru-RU" sz="3200" b="1" dirty="0" smtClean="0"/>
              <a:t>детей помогает </a:t>
            </a:r>
            <a:r>
              <a:rPr lang="ru-RU" sz="3200" b="1" dirty="0"/>
              <a:t>сблизиться с детьми, лучше их узнать и установить хорошие отношения, открывают неожиданные и привлекательные для учеников стороны личности самого учителя, наконец, позволяют пережить счастливые минуты единения, совместных переживаний, что часто делает учителя и учеников друзьями на всю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655"/>
            <a:ext cx="4079949" cy="27293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1" y="3976255"/>
            <a:ext cx="6650182" cy="37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7236" y="1428929"/>
            <a:ext cx="4142509" cy="399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41" y="0"/>
            <a:ext cx="9692640" cy="14289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Девиантное</a:t>
            </a:r>
            <a:r>
              <a:rPr lang="ru-RU" dirty="0"/>
              <a:t> поведение у младших школьников и его профилактика.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656" y="1428929"/>
            <a:ext cx="10148177" cy="41989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Девиантное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поведение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/>
              <a:t>определяется </a:t>
            </a:r>
            <a:r>
              <a:rPr lang="ru-RU" sz="2400" dirty="0"/>
              <a:t>как отклоняющееся поведение, т.е. как отдельные поступки или система поступков, противоречащих общепринятым в обществе правовым или нравственным нормам. (</a:t>
            </a:r>
            <a:r>
              <a:rPr lang="ru-RU" sz="2400" dirty="0" err="1"/>
              <a:t>В.Т.Кондрашенко</a:t>
            </a:r>
            <a:r>
              <a:rPr lang="ru-RU" sz="2400" dirty="0"/>
              <a:t>).</a:t>
            </a:r>
          </a:p>
          <a:p>
            <a:r>
              <a:rPr lang="ru-RU" sz="2400" dirty="0"/>
              <a:t>В обыденном понимании учащийся  с </a:t>
            </a:r>
            <a:r>
              <a:rPr lang="ru-RU" sz="2400" dirty="0" err="1"/>
              <a:t>девиантным</a:t>
            </a:r>
            <a:r>
              <a:rPr lang="ru-RU" sz="2400" dirty="0"/>
              <a:t> поведением – это так называемый 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“трудный ребенок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chemeClr val="bg1"/>
                </a:solidFill>
              </a:rPr>
              <a:t>Профилактика </a:t>
            </a:r>
            <a:r>
              <a:rPr lang="ru-RU" sz="2400" b="1" dirty="0" err="1">
                <a:solidFill>
                  <a:schemeClr val="bg1"/>
                </a:solidFill>
              </a:rPr>
              <a:t>девиантного</a:t>
            </a:r>
            <a:r>
              <a:rPr lang="ru-RU" sz="2400" b="1" dirty="0">
                <a:solidFill>
                  <a:schemeClr val="bg1"/>
                </a:solidFill>
              </a:rPr>
              <a:t> поведения</a:t>
            </a:r>
            <a:r>
              <a:rPr lang="ru-RU" sz="2400" dirty="0">
                <a:solidFill>
                  <a:schemeClr val="bg1"/>
                </a:solidFill>
              </a:rPr>
              <a:t> - </a:t>
            </a:r>
            <a:r>
              <a:rPr lang="ru-RU" sz="2400" dirty="0"/>
              <a:t>это комплекс мероприятий, направленных на его предупреждение. (</a:t>
            </a:r>
            <a:r>
              <a:rPr lang="ru-RU" sz="2400" dirty="0" err="1"/>
              <a:t>А.И.Селецкий</a:t>
            </a:r>
            <a:r>
              <a:rPr lang="ru-RU" sz="2400" dirty="0"/>
              <a:t>, </a:t>
            </a:r>
            <a:r>
              <a:rPr lang="ru-RU" sz="2400" dirty="0" err="1"/>
              <a:t>С.А.Тарарухин</a:t>
            </a:r>
            <a:r>
              <a:rPr lang="ru-RU" sz="2400" dirty="0"/>
              <a:t>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7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302" y="521089"/>
            <a:ext cx="6363115" cy="1600197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Деятельность учителя начальных классов по профилактике </a:t>
            </a:r>
            <a:r>
              <a:rPr lang="ru-RU" b="0" dirty="0" err="1"/>
              <a:t>девиантного</a:t>
            </a:r>
            <a:r>
              <a:rPr lang="ru-RU" b="0" dirty="0"/>
              <a:t> поведения детей младшего школьного возраста: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66884" y="2121286"/>
            <a:ext cx="6058317" cy="3954702"/>
          </a:xfrm>
        </p:spPr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Наблюдает за поведением во время уроков,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поведением во внеурочное время, во время посещения столовой, поведением во время посещения театров, выставок, экскурсий,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поведением во время перемены, во время игр.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Профилактическая работа с детьми с целью формирования у школьников знаний, установок, личностных ориентиров и норм поведения, обеспечивающих сохранение и укрепление физического, психологического здоровья.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89" y="321293"/>
            <a:ext cx="4390879" cy="3031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7115" b="18813"/>
          <a:stretch/>
        </p:blipFill>
        <p:spPr>
          <a:xfrm>
            <a:off x="317391" y="3352886"/>
            <a:ext cx="4389277" cy="330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31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592" y="2230582"/>
            <a:ext cx="3425954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10" y="213014"/>
            <a:ext cx="10755008" cy="9455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работы по профилактике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девиантного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поведения младших школьников: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592" y="2064327"/>
            <a:ext cx="4589734" cy="381000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-</a:t>
            </a:r>
            <a:r>
              <a:rPr lang="ru-RU" sz="3200" dirty="0" err="1">
                <a:solidFill>
                  <a:schemeClr val="bg1"/>
                </a:solidFill>
              </a:rPr>
              <a:t>сказкотерапия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/>
              <a:t>(анализ сказок, групповое сочинение историй,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драматизация сказок);</a:t>
            </a:r>
            <a:endParaRPr lang="ru-RU" sz="3200" dirty="0"/>
          </a:p>
        </p:txBody>
      </p:sp>
      <p:pic>
        <p:nvPicPr>
          <p:cNvPr id="2050" name="Picture 2" descr="https://svmcentralschool.com/wp-content/uploads/2018/02/Faccsv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0" y="1760392"/>
            <a:ext cx="4723535" cy="472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2509" y="3847394"/>
            <a:ext cx="3261238" cy="439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9897" y="401782"/>
            <a:ext cx="263236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897" y="257079"/>
            <a:ext cx="5619958" cy="381000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-</a:t>
            </a:r>
            <a:r>
              <a:rPr lang="ru-RU" sz="3200" dirty="0" err="1" smtClean="0">
                <a:solidFill>
                  <a:schemeClr val="bg1"/>
                </a:solidFill>
              </a:rPr>
              <a:t>арттерапия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/>
              <a:t>(свободное и тематическое рисование, аппликация,</a:t>
            </a:r>
            <a:br>
              <a:rPr lang="ru-RU" sz="3200" dirty="0" smtClean="0"/>
            </a:br>
            <a:r>
              <a:rPr lang="ru-RU" sz="3200" dirty="0" smtClean="0"/>
              <a:t>лепка из глины, конструирование из бумаги и картона);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 </a:t>
            </a:r>
            <a:r>
              <a:rPr lang="ru-RU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dirty="0" smtClean="0"/>
              <a:t>ридание </a:t>
            </a:r>
            <a:r>
              <a:rPr lang="ru-RU" sz="3200" dirty="0"/>
              <a:t>зримой формы любому мыслимому объекту, субъекту,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</p:txBody>
      </p:sp>
      <p:pic>
        <p:nvPicPr>
          <p:cNvPr id="3074" name="Picture 2" descr="https://s8.postimg.cc/y78i1q45h/E5_F0_Zush_MR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257079"/>
            <a:ext cx="4197923" cy="3150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funart.pro/uploads/posts/2021-04/1618407240_39-funart_pro-p-mladshie-shkolniki-deti-krasivo-foto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42" y="3518327"/>
            <a:ext cx="4197923" cy="3148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38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0109" y="4372078"/>
            <a:ext cx="1806510" cy="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108" y="3878208"/>
            <a:ext cx="5985163" cy="32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108" y="534171"/>
            <a:ext cx="3865418" cy="59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0108" y="534171"/>
            <a:ext cx="4931111" cy="36583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-</a:t>
            </a:r>
            <a:r>
              <a:rPr lang="ru-RU" sz="3200" dirty="0" err="1">
                <a:solidFill>
                  <a:schemeClr val="bg1"/>
                </a:solidFill>
              </a:rPr>
              <a:t>психогимнастика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/>
              <a:t>(этюды на выражение различных эмоций</a:t>
            </a:r>
            <a:r>
              <a:rPr lang="ru-RU" sz="3200" dirty="0" smtClean="0"/>
              <a:t>);</a:t>
            </a:r>
          </a:p>
          <a:p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s://massmedianews.ru/uploads/posts/2019-09/1568727514_4-palchikovaya-gimnastika-1024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19" y="303822"/>
            <a:ext cx="5487331" cy="321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0108" y="3749404"/>
            <a:ext cx="66971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chemeClr val="bg1"/>
                </a:solidFill>
                <a:effectLst/>
              </a:rPr>
              <a:t>телесно – ориентированные техники </a:t>
            </a:r>
            <a:r>
              <a:rPr lang="ru-RU" sz="32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(</a:t>
            </a:r>
            <a:r>
              <a:rPr lang="ru-RU" sz="3200" b="0" i="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психомышечная</a:t>
            </a:r>
            <a:r>
              <a:rPr lang="ru-RU" sz="32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релаксация,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0" i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танцы);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878" y="3749404"/>
            <a:ext cx="4469439" cy="297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93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4047" y="1898072"/>
            <a:ext cx="3744608" cy="471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4047" y="1767225"/>
            <a:ext cx="5213189" cy="381000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-игровые методы </a:t>
            </a:r>
            <a:r>
              <a:rPr lang="ru-RU" sz="3200" dirty="0"/>
              <a:t>(подвижные, сюжетно – ролевые игры,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игры – драматизации</a:t>
            </a:r>
            <a:r>
              <a:rPr lang="ru-RU" sz="3200" dirty="0" smtClean="0"/>
              <a:t>);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3375" y="149177"/>
            <a:ext cx="4529425" cy="301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36" y="3354705"/>
            <a:ext cx="4529425" cy="324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6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3320" y="3986643"/>
            <a:ext cx="1976213" cy="65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4478" y="1385454"/>
            <a:ext cx="4585854" cy="2043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320" y="1523999"/>
            <a:ext cx="4548170" cy="381000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-моделирование и анализ проблемных ситуаций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chemeClr val="bg1"/>
                </a:solidFill>
              </a:rPr>
              <a:t>-беседа.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cdn.culture.ru/images/e99e83e4-f68b-5cfa-a334-c3419b60ae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18" y="3732922"/>
            <a:ext cx="4448745" cy="296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profit-success.ru/wp-content/uploads/b/c/9/bc93d5a3ae9793b0de2191ceb87281b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28" y="160338"/>
            <a:ext cx="4474009" cy="3355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82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-374916"/>
            <a:ext cx="9692640" cy="1428929"/>
          </a:xfrm>
        </p:spPr>
        <p:txBody>
          <a:bodyPr/>
          <a:lstStyle/>
          <a:p>
            <a:r>
              <a:rPr lang="ru-RU" dirty="0"/>
              <a:t>Диагностические методики: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1192559"/>
            <a:ext cx="9136796" cy="5126124"/>
          </a:xfrm>
        </p:spPr>
        <p:txBody>
          <a:bodyPr>
            <a:normAutofit/>
          </a:bodyPr>
          <a:lstStyle/>
          <a:p>
            <a:r>
              <a:rPr lang="ru-RU" sz="2400" b="1" dirty="0"/>
              <a:t>1. Для выяснения уровня развития нравственного сознания применялась методика “Что такое хорошо и что такое плохо” (</a:t>
            </a:r>
            <a:r>
              <a:rPr lang="ru-RU" sz="2400" b="1" dirty="0" err="1"/>
              <a:t>Н.В.Бордовская</a:t>
            </a:r>
            <a:r>
              <a:rPr lang="ru-RU" sz="2400" b="1" dirty="0"/>
              <a:t>, </a:t>
            </a:r>
            <a:r>
              <a:rPr lang="ru-RU" sz="2400" b="1" dirty="0" err="1"/>
              <a:t>А.А.Реан</a:t>
            </a:r>
            <a:r>
              <a:rPr lang="ru-RU" sz="2400" b="1" dirty="0"/>
              <a:t>).</a:t>
            </a:r>
          </a:p>
          <a:p>
            <a:r>
              <a:rPr lang="ru-RU" sz="2400" b="1" dirty="0"/>
              <a:t>2. Для выявления нравственных ориентаций применялась </a:t>
            </a:r>
            <a:r>
              <a:rPr lang="ru-RU" sz="2400" b="1" dirty="0" smtClean="0"/>
              <a:t>методика “Что </a:t>
            </a:r>
            <a:r>
              <a:rPr lang="ru-RU" sz="2400" b="1" dirty="0"/>
              <a:t>мы ценим в людях?” (</a:t>
            </a:r>
            <a:r>
              <a:rPr lang="ru-RU" sz="2400" b="1" dirty="0" err="1"/>
              <a:t>Н.Е.Щуркова</a:t>
            </a:r>
            <a:r>
              <a:rPr lang="ru-RU" sz="2400" b="1" dirty="0"/>
              <a:t>).</a:t>
            </a:r>
          </a:p>
          <a:p>
            <a:r>
              <a:rPr lang="ru-RU" sz="2400" b="1" dirty="0"/>
              <a:t>3. Для определения уровня воспитанности учащихся во </a:t>
            </a:r>
            <a:r>
              <a:rPr lang="ru-RU" sz="2400" b="1" dirty="0" err="1"/>
              <a:t>внешнеповеденческом</a:t>
            </a:r>
            <a:r>
              <a:rPr lang="ru-RU" sz="2400" b="1" dirty="0"/>
              <a:t> аспекте использовалась карта наблюдения (</a:t>
            </a:r>
            <a:r>
              <a:rPr lang="ru-RU" sz="2400" b="1" dirty="0" err="1"/>
              <a:t>Л.М.Фридман</a:t>
            </a:r>
            <a:r>
              <a:rPr lang="ru-RU" sz="2400" b="1" dirty="0"/>
              <a:t>).</a:t>
            </a:r>
          </a:p>
          <a:p>
            <a:r>
              <a:rPr lang="ru-RU" sz="2400" b="1" dirty="0"/>
              <a:t>4. Для изучения </a:t>
            </a:r>
            <a:r>
              <a:rPr lang="ru-RU" sz="2400" b="1" dirty="0" err="1"/>
              <a:t>социализированности</a:t>
            </a:r>
            <a:r>
              <a:rPr lang="ru-RU" sz="2400" b="1" dirty="0"/>
              <a:t> личности ребенка применялся опрос педагогов класса (</a:t>
            </a:r>
            <a:r>
              <a:rPr lang="ru-RU" sz="2400" b="1" dirty="0" err="1"/>
              <a:t>Т.А.Марцинковская</a:t>
            </a:r>
            <a:r>
              <a:rPr lang="ru-RU" sz="2400" b="1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47</TotalTime>
  <Words>188</Words>
  <Application>Microsoft Office PowerPoint</Application>
  <PresentationFormat>Широкоэкранный</PresentationFormat>
  <Paragraphs>29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Schoolbook</vt:lpstr>
      <vt:lpstr>Wingdings 2</vt:lpstr>
      <vt:lpstr>View</vt:lpstr>
      <vt:lpstr>Методы работы по профилактике девиантного поведения младших школьников</vt:lpstr>
      <vt:lpstr>Девиантное поведение у младших школьников и его профилактика.</vt:lpstr>
      <vt:lpstr>Деятельность учителя начальных классов по профилактике девиантного поведения детей младшего школьного возраста:</vt:lpstr>
      <vt:lpstr>Методы работы по профилактике девиантного поведения младших школьников: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Диагностические методики: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работы по профилактике девиантного поведения младших школьников</dc:title>
  <dc:creator>Пользователь</dc:creator>
  <cp:lastModifiedBy>Пользователь</cp:lastModifiedBy>
  <cp:revision>7</cp:revision>
  <dcterms:created xsi:type="dcterms:W3CDTF">2022-10-17T13:29:17Z</dcterms:created>
  <dcterms:modified xsi:type="dcterms:W3CDTF">2022-10-17T14:16:42Z</dcterms:modified>
</cp:coreProperties>
</file>